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</p:sldIdLst>
  <p:sldSz cy="5715000" cx="9144000"/>
  <p:notesSz cx="6858000" cy="9144000"/>
  <p:embeddedFontLst>
    <p:embeddedFont>
      <p:font typeface="Robot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Roboto-bold.fntdata"/><Relationship Id="rId23" Type="http://schemas.openxmlformats.org/officeDocument/2006/relationships/slide" Target="slides/slide18.xml"/><Relationship Id="rId67" Type="http://schemas.openxmlformats.org/officeDocument/2006/relationships/font" Target="fonts/Roboto-regular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ocs.google.com/forms/d/1OD_vqVoOFMPAC2EfebMdwnznTWz5hIgeaW91J5_yYq4/edit" TargetMode="Externa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dma.ufg.ac.at/app/link/Grundlagen%3A3D-Grafik/module/9728?step=all" TargetMode="External"/><Relationship Id="rId3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ratchapixel.com/lessons/mathematics-physics-for-computer-graphics/geometry/transforming-normals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en.wikipedia.org/wiki/Biblical_Hebrew" TargetMode="External"/><Relationship Id="rId3" Type="http://schemas.openxmlformats.org/officeDocument/2006/relationships/hyperlink" Target="https://en.wikipedia.org/wiki/Genesis_1:3" TargetMode="External"/><Relationship Id="rId4" Type="http://schemas.openxmlformats.org/officeDocument/2006/relationships/hyperlink" Target="https://en.wikipedia.org/wiki/Torah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132" name="Google Shape;132;gf11234605c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138" name="Google Shape;138;gefc21268c8_0_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177" name="Google Shape;177;gefcf41d182_0_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187" name="Google Shape;187;gefcf41d182_0_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195" name="Google Shape;195;gefcf41d182_0_7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04" name="Google Shape;204;gefcf41d182_0_8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13" name="Google Shape;213;gefcf41d182_0_9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22" name="Google Shape;222;gefcf41d182_0_1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31" name="Google Shape;231;gefcf41d182_0_1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e0e4c76e4_0_8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e0e4c76e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gee0e4c76e4_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41" name="Google Shape;241;gefcf41d182_0_1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50" name="Google Shape;250;gefcf41d182_0_1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f4a0f3b2a8_0_2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70" name="Google Shape;270;gefcf41d182_0_1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-25000"/>
          </a:p>
        </p:txBody>
      </p:sp>
      <p:sp>
        <p:nvSpPr>
          <p:cNvPr id="276" name="Google Shape;276;gefc21268c8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ee0e4c76e4_0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f4a0f3b2a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4a0f3b2a8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9ce157f36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gf4a0f3b2a8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f4a0f3b2a8_0_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e0e4c76e4_0_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e0e4c76e4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https://docs.google.com/forms/d/1OD_vqVoOFMPAC2EfebMdwnznTWz5hIgeaW91J5_yYq4/edit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ee0e4c76e4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f4a0f3b2a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gf4a0f3b2a8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f4a0f3b2a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4a0f3b2a8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9" name="Google Shape;409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6" name="Google Shape;49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http://www.dma.ufg.ac.at/app/link/Grundlagen%3A3D-Grafik/module/9728?step=all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http://hist3d.fr/le-futur-a-un-passe/henri-gouraud/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7" name="Google Shape;507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gf4a0f3b2a8_0_2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f4a0f3b2a8_0_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6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f4a0f3b2a8_0_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gf4a0f3b2a8_0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f9ce157f36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ee050d5cb9_0_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ee0e4c76e4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gf4a0f3b2a8_0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efd1094839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gf4a0f3b2a8_0_1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gee0e4c76e4_0_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00f2f6c2d9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e6f0adcdcc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a0f3b2a8_0_2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4a0f3b2a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https://www.scratchapixel.com/lessons/mathematics-physics-for-computer-graphics/geometry/transforming-normals</a:t>
            </a:r>
            <a:r>
              <a:rPr lang="pt-BR"/>
              <a:t>   </a:t>
            </a:r>
            <a:endParaRPr/>
          </a:p>
        </p:txBody>
      </p:sp>
      <p:sp>
        <p:nvSpPr>
          <p:cNvPr id="757" name="Google Shape;757;gf4a0f3b2a8_0_2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i="1" lang="pt-BR" sz="1100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b="0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b="1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b="0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b="0" i="0" lang="pt-BR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Hebrew</a:t>
            </a:r>
            <a:r>
              <a:rPr b="0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b="0" i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b="0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b="0" i="0" lang="pt-BR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Genesis 1:3</a:t>
            </a:r>
            <a:r>
              <a:rPr b="0" i="0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b="0" i="0" lang="pt-BR" sz="120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Torah</a:t>
            </a:r>
            <a:r>
              <a:rPr b="0" i="0" lang="pt-BR" sz="120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www.youtube.com/watch?v=a_9Tsbduk9E" TargetMode="External"/><Relationship Id="rId4" Type="http://schemas.openxmlformats.org/officeDocument/2006/relationships/image" Target="../media/image32.jpg"/><Relationship Id="rId5" Type="http://schemas.openxmlformats.org/officeDocument/2006/relationships/hyperlink" Target="http://www.youtube.com/watch?v=D4NPQ8mfKU0" TargetMode="External"/><Relationship Id="rId6" Type="http://schemas.openxmlformats.org/officeDocument/2006/relationships/image" Target="../media/image2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Relationship Id="rId4" Type="http://schemas.openxmlformats.org/officeDocument/2006/relationships/image" Target="../media/image39.png"/><Relationship Id="rId5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forms.gle/y693FrzBTJNfAGpe8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5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5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8.png"/><Relationship Id="rId4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7.png"/><Relationship Id="rId4" Type="http://schemas.openxmlformats.org/officeDocument/2006/relationships/image" Target="../media/image64.png"/><Relationship Id="rId5" Type="http://schemas.openxmlformats.org/officeDocument/2006/relationships/image" Target="../media/image6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image" Target="../media/image6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3.png"/><Relationship Id="rId12" Type="http://schemas.openxmlformats.org/officeDocument/2006/relationships/image" Target="../media/image14.png"/><Relationship Id="rId9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www.youtube.com/watch?v=PMgjVJogIbc" TargetMode="External"/><Relationship Id="rId4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paroj.github.io/gltut/Illumination/Tut10%20Fragment%20Lighting.html" TargetMode="External"/><Relationship Id="rId4" Type="http://schemas.openxmlformats.org/officeDocument/2006/relationships/hyperlink" Target="https://www.tomdalling.com/blog/modern-opengl/06-diffuse-point-lighting/" TargetMode="External"/><Relationship Id="rId5" Type="http://schemas.openxmlformats.org/officeDocument/2006/relationships/image" Target="../media/image7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7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5.png"/><Relationship Id="rId4" Type="http://schemas.openxmlformats.org/officeDocument/2006/relationships/image" Target="../media/image7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3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Relationship Id="rId4" Type="http://schemas.openxmlformats.org/officeDocument/2006/relationships/image" Target="../media/image78.png"/><Relationship Id="rId5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19image23913888" id="121" name="Google Shape;121;p14"/>
          <p:cNvPicPr preferRelativeResize="0"/>
          <p:nvPr/>
        </p:nvPicPr>
        <p:blipFill rotWithShape="1">
          <a:blip r:embed="rId3">
            <a:alphaModFix/>
          </a:blip>
          <a:srcRect b="4439" l="5293" r="5493" t="15630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/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/>
          <p:nvPr>
            <p:ph idx="1" type="body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b="0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b="0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</a:t>
            </a:r>
            <a:r>
              <a:rPr lang="pt-BR" sz="4800"/>
              <a:t> Vetor Normal</a:t>
            </a:r>
            <a:endParaRPr sz="4800"/>
          </a:p>
        </p:txBody>
      </p:sp>
      <p:sp>
        <p:nvSpPr>
          <p:cNvPr id="135" name="Google Shape;135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/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</a:t>
            </a:r>
            <a:r>
              <a:rPr lang="pt-BR" sz="2400">
                <a:solidFill>
                  <a:schemeClr val="dk1"/>
                </a:solidFill>
              </a:rPr>
              <a:t>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fmla="val 4859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flipH="1" rot="10800000">
              <a:off x="4438825" y="1324200"/>
              <a:ext cx="3600" cy="22056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cap="flat" cmpd="sng" w="952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6"/>
            <p:cNvCxnSpPr/>
            <p:nvPr/>
          </p:nvCxnSpPr>
          <p:spPr>
            <a:xfrm flipH="1" rot="10800000">
              <a:off x="4412654" y="4182150"/>
              <a:ext cx="28200" cy="1462500"/>
            </a:xfrm>
            <a:prstGeom prst="straightConnector1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flipH="1" rot="10800000">
                <a:off x="1331900" y="2827500"/>
                <a:ext cx="225300" cy="6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cap="flat" cmpd="sng" w="95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38761D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cap="flat" cmpd="sng" w="9525">
                <a:solidFill>
                  <a:srgbClr val="38761D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67" name="Google Shape;167;p16"/>
          <p:cNvSpPr txBox="1"/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</a:t>
            </a:r>
            <a:r>
              <a:rPr lang="pt-BR" sz="1800">
                <a:solidFill>
                  <a:schemeClr val="dk1"/>
                </a:solidFill>
              </a:rPr>
              <a:t>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</a:t>
            </a:r>
            <a:r>
              <a:rPr lang="pt-BR" sz="1800">
                <a:solidFill>
                  <a:schemeClr val="dk1"/>
                </a:solidFill>
              </a:rPr>
              <a:t> ela será perpendicular a </a:t>
            </a:r>
            <a:r>
              <a:rPr b="1" lang="pt-BR" sz="1800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flipH="1" rot="10800000">
              <a:off x="3289525" y="3378225"/>
              <a:ext cx="2312400" cy="225300"/>
            </a:xfrm>
            <a:prstGeom prst="straightConnector1">
              <a:avLst/>
            </a:prstGeom>
            <a:noFill/>
            <a:ln cap="flat" cmpd="sng" w="9525">
              <a:solidFill>
                <a:srgbClr val="9900F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flipH="1" rot="10800000">
                <a:off x="615600" y="3378375"/>
                <a:ext cx="300300" cy="60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9900FF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cap="flat" cmpd="sng" w="9525">
                <a:solidFill>
                  <a:srgbClr val="9900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/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/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/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</a:t>
            </a:r>
            <a:r>
              <a:rPr lang="pt-BR" sz="2400">
                <a:solidFill>
                  <a:schemeClr val="dk1"/>
                </a:solidFill>
              </a:rPr>
              <a:t>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/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/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b="1" lang="pt-BR" sz="2400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b="1" lang="pt-BR" sz="2400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b="1" lang="pt-BR" sz="2400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1" name="Google Shape;191;p18"/>
          <p:cNvSpPr txBox="1"/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b="1" lang="pt-BR" sz="2400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/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b="1" lang="pt-BR" sz="2400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</a:t>
            </a:r>
            <a:r>
              <a:rPr lang="pt-BR" sz="2400">
                <a:solidFill>
                  <a:schemeClr val="dk1"/>
                </a:solidFill>
              </a:rPr>
              <a:t>𝛂</a:t>
            </a:r>
            <a:r>
              <a:rPr lang="pt-BR" sz="2400">
                <a:solidFill>
                  <a:schemeClr val="dk1"/>
                </a:solidFill>
              </a:rPr>
              <a:t>.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/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9" name="Google Shape;199;p19"/>
          <p:cNvSpPr txBox="1"/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</a:t>
            </a:r>
            <a:r>
              <a:rPr lang="pt-BR" sz="2400">
                <a:solidFill>
                  <a:schemeClr val="dk1"/>
                </a:solidFill>
              </a:rPr>
              <a:t>𝛂, esse plano fica determinado?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/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 sz="2400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</a:t>
            </a:r>
            <a:r>
              <a:rPr lang="pt-BR" sz="2400">
                <a:solidFill>
                  <a:schemeClr val="dk1"/>
                </a:solidFill>
              </a:rPr>
              <a:t>𝛂. Seja (x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/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</a:t>
            </a:r>
            <a:r>
              <a:rPr lang="pt-BR" sz="2400">
                <a:solidFill>
                  <a:schemeClr val="dk1"/>
                </a:solidFill>
              </a:rPr>
              <a:t>𝛂?</a:t>
            </a:r>
            <a:r>
              <a:rPr lang="pt-BR" sz="2400">
                <a:solidFill>
                  <a:schemeClr val="dk1"/>
                </a:solidFill>
              </a:rPr>
              <a:t> 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7" name="Google Shape;207;p20"/>
          <p:cNvSpPr txBox="1"/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/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</a:t>
            </a:r>
            <a:r>
              <a:rPr lang="pt-BR" sz="2400">
                <a:solidFill>
                  <a:schemeClr val="dk1"/>
                </a:solidFill>
              </a:rPr>
              <a:t> n e (x - x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6" name="Google Shape;226;p22"/>
          <p:cNvSpPr txBox="1"/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 sz="3000">
                <a:solidFill>
                  <a:srgbClr val="FF0000"/>
                </a:solidFill>
              </a:rPr>
              <a:t>PRODUTO VETORIAL!</a:t>
            </a:r>
            <a:endParaRPr b="1" sz="3000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/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 sz="2400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baseline="-25000" lang="pt-BR" sz="24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baseline="-25000" lang="pt-BR" sz="24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</a:t>
            </a:r>
            <a:r>
              <a:rPr lang="pt-BR" sz="2400">
                <a:solidFill>
                  <a:schemeClr val="dk1"/>
                </a:solidFill>
              </a:rPr>
              <a:t>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23"/>
          <p:cNvSpPr txBox="1"/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 sz="2400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baseline="-25000" lang="pt-BR" sz="24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baseline="-25000" lang="pt-BR" sz="24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baseline="-25000" lang="pt-BR" sz="24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1 parte 3</a:t>
            </a: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90550" y="838983"/>
            <a:ext cx="8428200" cy="84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Criamos mais um exemplo, que permite verificar melhor os MipMaps: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3503550" y="4709575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</a:rPr>
              <a:t>texturas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2" y="1712548"/>
            <a:ext cx="4447525" cy="2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24"/>
          <p:cNvSpPr txBox="1"/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/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</a:t>
            </a:r>
            <a:r>
              <a:rPr lang="pt-BR" sz="2400">
                <a:solidFill>
                  <a:srgbClr val="4A86E8"/>
                </a:solidFill>
              </a:rPr>
              <a:t>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25"/>
          <p:cNvSpPr txBox="1"/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/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It`s old, but graphics are still cool (plz rate and comment)" id="266" name="Google Shape;266;p26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</a:t>
            </a:r>
            <a:r>
              <a:rPr lang="pt-BR" sz="4800"/>
              <a:t>ão ao cálculo de iluminação</a:t>
            </a:r>
            <a:endParaRPr sz="4800"/>
          </a:p>
        </p:txBody>
      </p:sp>
      <p:sp>
        <p:nvSpPr>
          <p:cNvPr id="273" name="Google Shape;273;p2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fmla="val 80395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flipH="1" rot="10800000">
            <a:off x="3547850" y="2315775"/>
            <a:ext cx="2944800" cy="203400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cap="flat" cmpd="sng" w="3810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3" name="Google Shape;283;p28"/>
          <p:cNvCxnSpPr/>
          <p:nvPr/>
        </p:nvCxnSpPr>
        <p:spPr>
          <a:xfrm flipH="1" rot="10800000">
            <a:off x="6325625" y="3180850"/>
            <a:ext cx="44700" cy="7056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baseline="-25000" lang="pt-BR" sz="17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baseline="-25000" lang="pt-BR" sz="17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baseline="-25000" lang="pt-BR" sz="17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73763"/>
                </a:solidFill>
              </a:rPr>
              <a:t>V</a:t>
            </a:r>
            <a:r>
              <a:rPr b="1" baseline="-25000" lang="pt-BR" sz="1700">
                <a:solidFill>
                  <a:srgbClr val="073763"/>
                </a:solidFill>
              </a:rPr>
              <a:t>0</a:t>
            </a:r>
            <a:endParaRPr b="1" sz="1900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73763"/>
                </a:solidFill>
              </a:rPr>
              <a:t>V</a:t>
            </a:r>
            <a:r>
              <a:rPr b="1" baseline="-25000" lang="pt-BR" sz="1700">
                <a:solidFill>
                  <a:srgbClr val="073763"/>
                </a:solidFill>
              </a:rPr>
              <a:t>1</a:t>
            </a:r>
            <a:endParaRPr b="1" sz="1900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660000"/>
                </a:solidFill>
              </a:rPr>
              <a:t>N</a:t>
            </a:r>
            <a:endParaRPr b="1" sz="1900">
              <a:solidFill>
                <a:srgbClr val="660000"/>
              </a:solidFill>
            </a:endParaRPr>
          </a:p>
        </p:txBody>
      </p:sp>
      <p:pic>
        <p:nvPicPr>
          <p:cNvPr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 id="291" name="Google Shape;2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 id="292" name="Google Shape;29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/>
          <p:nvPr>
            <p:ph idx="1" type="body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rtl="0" algn="l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</a:t>
            </a:r>
            <a:r>
              <a:rPr lang="pt-BR"/>
              <a:t>caracterize</a:t>
            </a:r>
            <a:r>
              <a:rPr lang="pt-BR"/>
              <a:t> ela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flipH="1" rot="10800000">
            <a:off x="3549411" y="3101528"/>
            <a:ext cx="626700" cy="57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med" w="med" type="oval"/>
            <a:tailEnd len="sm" w="sm" type="none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flipH="1" rot="10800000">
            <a:off x="4167954" y="1513337"/>
            <a:ext cx="1593900" cy="158220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flipH="1" rot="10800000">
            <a:off x="1393456" y="3121258"/>
            <a:ext cx="2142600" cy="1028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baseline="30000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 id="338" name="Google Shape;33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7" name="Google Shape;347;p33"/>
          <p:cNvSpPr txBox="1"/>
          <p:nvPr>
            <p:ph idx="1" type="body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</a:t>
            </a:r>
            <a:r>
              <a:rPr lang="pt-BR"/>
              <a:t>independente</a:t>
            </a:r>
            <a:r>
              <a:rPr lang="pt-BR"/>
              <a:t>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Feedback real-time</a:t>
            </a:r>
            <a:endParaRPr/>
          </a:p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62150" y="838975"/>
            <a:ext cx="8556600" cy="2472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está gostando no curso que devemos fazer mais?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não está gostando e recomendaria que parássemos?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recomenda que começássemos a fazer nesse curso?</a:t>
            </a:r>
            <a:endParaRPr/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28325" y="3661425"/>
            <a:ext cx="4937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 u="sng">
                <a:solidFill>
                  <a:schemeClr val="hlink"/>
                </a:solidFill>
                <a:hlinkClick r:id="rId3"/>
              </a:rPr>
              <a:t>https://forms.gle/y693FrzBTJNfAGpe8</a:t>
            </a:r>
            <a:r>
              <a:rPr b="1" lang="pt-BR" sz="2000"/>
              <a:t> </a:t>
            </a:r>
            <a:endParaRPr b="1"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6" name="Google Shape;356;p34"/>
          <p:cNvSpPr txBox="1"/>
          <p:nvPr>
            <p:ph idx="1" type="body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65" name="Google Shape;365;p35"/>
          <p:cNvSpPr txBox="1"/>
          <p:nvPr>
            <p:ph idx="1" type="body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Um truque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Toda superfície recebe essa luz de forma uniforme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b="0" l="4012" r="-9" t="0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/>
          <p:nvPr>
            <p:ph idx="1" type="body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/>
          <p:nvPr>
            <p:ph idx="1" type="body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81" name="Google Shape;381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/>
          <p:nvPr>
            <p:ph idx="1" type="body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 close up of a logo&#10;&#10;Description automatically generated" id="399" name="Google Shape;399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flipH="1" rot="10800000">
            <a:off x="3486600" y="3438842"/>
            <a:ext cx="226800" cy="1055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/>
          <p:nvPr>
            <p:ph idx="1" type="body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/>
          <p:nvPr>
            <p:ph idx="1" type="body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/>
          <p:nvPr>
            <p:ph idx="1" type="body"/>
          </p:nvPr>
        </p:nvSpPr>
        <p:spPr>
          <a:xfrm>
            <a:off x="218661" y="838985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Quando próximo ao ângulo de incidência, maior brilho.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"próximo" é medido pelo produto escalar dos vetores unitários.</a:t>
            </a:r>
            <a:endParaRPr/>
          </a:p>
        </p:txBody>
      </p:sp>
      <p:sp>
        <p:nvSpPr>
          <p:cNvPr id="433" name="Google Shape;433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flipH="1" rot="10800000">
            <a:off x="4164925" y="3718925"/>
            <a:ext cx="654600" cy="566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/>
          <p:nvPr>
            <p:ph idx="1" type="body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0"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b="0" baseline="-25000"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b="0"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/>
          <p:nvPr>
            <p:ph idx="1" type="body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7image7073776" id="462" name="Google Shape;46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/>
          <p:nvPr>
            <p:ph idx="1" type="body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flipH="1" rot="10800000">
            <a:off x="4350858" y="3571728"/>
            <a:ext cx="529800" cy="584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/>
          <p:nvPr>
            <p:ph idx="1" type="body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0image7056560"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i="1" lang="pt-BR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91" name="Google Shape;491;p4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/>
          <p:nvPr>
            <p:ph idx="1" type="body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2200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2200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indent="-2032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b="1" lang="pt-BR" sz="2200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indent="-342900" lvl="0" marL="34290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b="19608" l="26521" r="52991" t="4699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b="17097" l="52601" r="25749" t="3972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b="18319" l="77241" r="0" t="5307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2" name="Google Shape;512;p48"/>
          <p:cNvSpPr txBox="1"/>
          <p:nvPr>
            <p:ph idx="1" type="body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descr="page33image6950768" id="513" name="Google Shape;51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3image6959712" id="514" name="Google Shape;514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3image6959296" id="515" name="Google Shape;515;p4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fmla="val 80395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9" name="Google Shape;529;p49"/>
          <p:cNvCxnSpPr/>
          <p:nvPr/>
        </p:nvCxnSpPr>
        <p:spPr>
          <a:xfrm flipH="1" rot="10800000">
            <a:off x="7115917" y="2559421"/>
            <a:ext cx="949800" cy="720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fmla="val 80395" name="adj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1" name="Google Shape;541;p50"/>
          <p:cNvCxnSpPr/>
          <p:nvPr/>
        </p:nvCxnSpPr>
        <p:spPr>
          <a:xfrm flipH="1" rot="10800000">
            <a:off x="6875067" y="1695421"/>
            <a:ext cx="911100" cy="775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7" name="Google Shape;547;p50"/>
          <p:cNvCxnSpPr/>
          <p:nvPr/>
        </p:nvCxnSpPr>
        <p:spPr>
          <a:xfrm flipH="1" rot="10800000">
            <a:off x="7735292" y="2750096"/>
            <a:ext cx="911100" cy="775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8" name="Google Shape;548;p50"/>
          <p:cNvCxnSpPr/>
          <p:nvPr/>
        </p:nvCxnSpPr>
        <p:spPr>
          <a:xfrm flipH="1" rot="10800000">
            <a:off x="6875067" y="3267696"/>
            <a:ext cx="911100" cy="775500"/>
          </a:xfrm>
          <a:prstGeom prst="straightConnector1">
            <a:avLst/>
          </a:prstGeom>
          <a:noFill/>
          <a:ln cap="flat" cmpd="sng" w="38100">
            <a:solidFill>
              <a:srgbClr val="99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cap="flat" cmpd="sng" w="3810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/>
          <p:nvPr>
            <p:ph idx="1" type="body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 id="559" name="Google Shape;55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/>
          <p:nvPr>
            <p:ph idx="1" type="body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4" name="Google Shape;564;p51"/>
            <p:cNvCxnSpPr/>
            <p:nvPr/>
          </p:nvCxnSpPr>
          <p:spPr>
            <a:xfrm flipH="1" rot="10800000">
              <a:off x="7143204" y="3532807"/>
              <a:ext cx="83700" cy="370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flipH="1" rot="10800000">
              <a:off x="7410275" y="3958600"/>
              <a:ext cx="253500" cy="279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69" name="Google Shape;569;p51"/>
            <p:cNvCxnSpPr/>
            <p:nvPr/>
          </p:nvCxnSpPr>
          <p:spPr>
            <a:xfrm flipH="1" rot="10800000">
              <a:off x="7160675" y="4247025"/>
              <a:ext cx="135900" cy="320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baseline="-25000" lang="pt-BR" sz="12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flipH="1" rot="10800000">
              <a:off x="6954479" y="3801397"/>
              <a:ext cx="71400" cy="491700"/>
            </a:xfrm>
            <a:prstGeom prst="straightConnector1">
              <a:avLst/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</a:rPr>
                <a:t>N</a:t>
              </a:r>
              <a:r>
                <a:rPr b="1" baseline="-25000" lang="pt-BR" sz="12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/>
          <p:nvPr>
            <p:ph idx="1" type="body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</a:t>
            </a:r>
            <a:r>
              <a:rPr lang="pt-BR"/>
              <a:t>baricêntrica</a:t>
            </a:r>
            <a:r>
              <a:rPr lang="pt-BR"/>
              <a:t> das normais</a:t>
            </a:r>
            <a:endParaRPr/>
          </a:p>
        </p:txBody>
      </p:sp>
      <p:sp>
        <p:nvSpPr>
          <p:cNvPr id="585" name="Google Shape;585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rect b="b" l="l" r="r" t="t"/>
            <a:pathLst>
              <a:path extrusionOk="0" h="75310" w="227029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cap="flat" cmpd="sng" w="19050">
            <a:solidFill>
              <a:srgbClr val="20124D"/>
            </a:solidFill>
            <a:prstDash val="dash"/>
            <a:round/>
            <a:headEnd len="med" w="med" type="none"/>
            <a:tailEnd len="med" w="med" type="none"/>
          </a:ln>
        </p:spPr>
      </p:sp>
      <p:cxnSp>
        <p:nvCxnSpPr>
          <p:cNvPr id="587" name="Google Shape;587;p52"/>
          <p:cNvCxnSpPr/>
          <p:nvPr/>
        </p:nvCxnSpPr>
        <p:spPr>
          <a:xfrm flipH="1" rot="10800000">
            <a:off x="6313995" y="2209375"/>
            <a:ext cx="549900" cy="8838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cap="flat" cmpd="sng" w="2857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4" name="Google Shape;594;p52"/>
          <p:cNvCxnSpPr/>
          <p:nvPr/>
        </p:nvCxnSpPr>
        <p:spPr>
          <a:xfrm flipH="1" rot="10800000">
            <a:off x="4557489" y="1787275"/>
            <a:ext cx="8700" cy="13380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5" name="Google Shape;595;p52"/>
          <p:cNvCxnSpPr/>
          <p:nvPr/>
        </p:nvCxnSpPr>
        <p:spPr>
          <a:xfrm flipH="1" rot="10800000">
            <a:off x="4847364" y="1777375"/>
            <a:ext cx="23100" cy="13479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6" name="Google Shape;596;p52"/>
          <p:cNvCxnSpPr/>
          <p:nvPr/>
        </p:nvCxnSpPr>
        <p:spPr>
          <a:xfrm flipH="1" rot="10800000">
            <a:off x="5137239" y="1796875"/>
            <a:ext cx="77100" cy="12963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7" name="Google Shape;597;p52"/>
          <p:cNvCxnSpPr/>
          <p:nvPr/>
        </p:nvCxnSpPr>
        <p:spPr>
          <a:xfrm flipH="1" rot="10800000">
            <a:off x="5427114" y="1836175"/>
            <a:ext cx="101400" cy="12570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8" name="Google Shape;598;p52"/>
          <p:cNvCxnSpPr/>
          <p:nvPr/>
        </p:nvCxnSpPr>
        <p:spPr>
          <a:xfrm flipH="1" rot="10800000">
            <a:off x="5716989" y="1885375"/>
            <a:ext cx="194400" cy="12078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99" name="Google Shape;599;p52"/>
          <p:cNvCxnSpPr/>
          <p:nvPr/>
        </p:nvCxnSpPr>
        <p:spPr>
          <a:xfrm flipH="1" rot="10800000">
            <a:off x="6006864" y="1993375"/>
            <a:ext cx="336600" cy="1099800"/>
          </a:xfrm>
          <a:prstGeom prst="straightConnector1">
            <a:avLst/>
          </a:prstGeom>
          <a:noFill/>
          <a:ln cap="flat" cmpd="sng" w="9525">
            <a:solidFill>
              <a:srgbClr val="FFC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rect b="b" l="l" r="r" t="t"/>
            <a:pathLst>
              <a:path extrusionOk="0" h="71094" w="227029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image23831072" id="68" name="Google Shape;6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9313792" id="69" name="Google Shape;6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9318016" id="70" name="Google Shape;7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23843760" id="71" name="Google Shape;7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7206720" id="72" name="Google Shape;7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7194032" id="73" name="Google Shape;7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image7197152" id="74" name="Google Shape;74;p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051504" y="652647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b="0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mooth shading avoids the usual hard creased edges of a polygon model. This tutorial demonstrates this concept, and shows how vertex normals influence the shading of a polygon. &#10; &#10;Author: Andrew Silke &#10;www.guerrillacg.org/index.php/presenters/andrew-silke &#10; &#10;This video is a high quality training video from The Guerrilla CG Project ( guerrillacg.org ) a non for profit organisation dedicated to teaching the fundamentals of computer graphics. &#10; &#10;For more information about Computer Graphics and higher quality videos visit The Guerrilla CG Project guerrillacg.org." id="617" name="Google Shape;617;p54" title="Smooth Sha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025" y="756725"/>
            <a:ext cx="5967550" cy="4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https://www.youtube.com/watch?v=PMgjVJogIbc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b="1" lang="pt-BR" sz="45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b="1" lang="pt-BR" sz="45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pt-BR" sz="45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pt-BR" sz="45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b="1" lang="pt-BR" sz="45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01600" marR="10160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pt-BR" sz="45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45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b="0" l="0" r="0"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r>
              <a:rPr lang="pt-BR"/>
              <a:t>ump(normal) and displacement mapping </a:t>
            </a:r>
            <a:endParaRPr/>
          </a:p>
        </p:txBody>
      </p:sp>
      <p:sp>
        <p:nvSpPr>
          <p:cNvPr id="638" name="Google Shape;638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</a:t>
            </a:r>
            <a:r>
              <a:rPr lang="pt-BR" sz="1800">
                <a:solidFill>
                  <a:srgbClr val="C62305"/>
                </a:solidFill>
              </a:rPr>
              <a:t>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</a:t>
            </a:r>
            <a:r>
              <a:rPr lang="pt-BR" sz="1500">
                <a:solidFill>
                  <a:schemeClr val="dk1"/>
                </a:solidFill>
              </a:rPr>
              <a:t>sobressaltos</a:t>
            </a:r>
            <a:r>
              <a:rPr lang="pt-BR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</a:t>
            </a:r>
            <a:r>
              <a:rPr lang="pt-BR" sz="1800">
                <a:solidFill>
                  <a:srgbClr val="C62305"/>
                </a:solidFill>
              </a:rPr>
              <a:t>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/>
          <p:nvPr>
            <p:ph idx="1" type="body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701950" y="4371825"/>
            <a:ext cx="3740100" cy="10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X: -1 a +1	:  Red:</a:t>
            </a:r>
            <a:r>
              <a:rPr lang="pt-BR" sz="1550">
                <a:solidFill>
                  <a:schemeClr val="dk1"/>
                </a:solidFill>
              </a:rPr>
              <a:t>    </a:t>
            </a:r>
            <a:r>
              <a:rPr lang="pt-BR" sz="1850">
                <a:solidFill>
                  <a:schemeClr val="dk1"/>
                </a:solidFill>
              </a:rPr>
              <a:t>    0 a 255</a:t>
            </a:r>
            <a:endParaRPr sz="18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Y: -1 a +1	:  Green:    0 a 255</a:t>
            </a:r>
            <a:endParaRPr sz="1850">
              <a:solidFill>
                <a:schemeClr val="dk1"/>
              </a:solidFill>
            </a:endParaRPr>
          </a:p>
          <a:p>
            <a:pPr indent="0" lvl="0" marL="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Z:  0 a -1	:  Blue:</a:t>
            </a:r>
            <a:r>
              <a:rPr lang="pt-BR" sz="1650">
                <a:solidFill>
                  <a:schemeClr val="dk1"/>
                </a:solidFill>
              </a:rPr>
              <a:t>  </a:t>
            </a:r>
            <a:r>
              <a:rPr lang="pt-BR" sz="1850">
                <a:solidFill>
                  <a:schemeClr val="dk1"/>
                </a:solidFill>
              </a:rPr>
              <a:t> 128 a 255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rect b="b" l="l" r="r" t="t"/>
            <a:pathLst>
              <a:path extrusionOk="0" h="12991" w="124087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</a:t>
            </a:r>
            <a:r>
              <a:rPr lang="pt-BR"/>
              <a:t>Normal Mapping</a:t>
            </a:r>
            <a:endParaRPr/>
          </a:p>
        </p:txBody>
      </p:sp>
      <p:sp>
        <p:nvSpPr>
          <p:cNvPr id="699" name="Google Shape;699;p58"/>
          <p:cNvSpPr txBox="1"/>
          <p:nvPr>
            <p:ph idx="1" type="body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/>
          <p:nvPr>
            <p:ph idx="1" type="body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/>
          <p:nvPr>
            <p:ph idx="1" type="body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3" name="Google Shape;743;p63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44" name="Google Shape;744;p63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descr="page3image23604496" id="89" name="Google Shape;8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Transformando Normais</a:t>
            </a:r>
            <a:endParaRPr/>
          </a:p>
        </p:txBody>
      </p:sp>
      <p:sp>
        <p:nvSpPr>
          <p:cNvPr id="760" name="Google Shape;760;p65"/>
          <p:cNvSpPr txBox="1"/>
          <p:nvPr>
            <p:ph idx="1" type="body"/>
          </p:nvPr>
        </p:nvSpPr>
        <p:spPr>
          <a:xfrm>
            <a:off x="390549" y="838975"/>
            <a:ext cx="61311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transformar normais em uma superfície nós devemos aplicar a transposta da inversa da matriz que aplicamos na superfícies.</a:t>
            </a:r>
            <a:endParaRPr/>
          </a:p>
        </p:txBody>
      </p:sp>
      <p:sp>
        <p:nvSpPr>
          <p:cNvPr id="761" name="Google Shape;761;p6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74" y="520225"/>
            <a:ext cx="1546175" cy="47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29" y="2461783"/>
            <a:ext cx="2137348" cy="1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420" y="2442804"/>
            <a:ext cx="2516759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5"/>
          <p:cNvSpPr txBox="1"/>
          <p:nvPr/>
        </p:nvSpPr>
        <p:spPr>
          <a:xfrm>
            <a:off x="1477850" y="4265200"/>
            <a:ext cx="48171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100">
                <a:solidFill>
                  <a:srgbClr val="FF0000"/>
                </a:solidFill>
              </a:rPr>
              <a:t>Nunca precisei disso, não sei se precisamos falar.</a:t>
            </a:r>
            <a:endParaRPr b="1" sz="23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descr="page4image23711232" id="98" name="Google Shape;9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</a:rPr>
              <a:t>LUZ</a:t>
            </a:r>
            <a:endParaRPr b="1" sz="3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descr="page5image23725824" id="106" name="Google Shape;106;p12"/>
          <p:cNvPicPr preferRelativeResize="0"/>
          <p:nvPr/>
        </p:nvPicPr>
        <p:blipFill rotWithShape="1">
          <a:blip r:embed="rId3">
            <a:alphaModFix/>
          </a:blip>
          <a:srcRect b="7047" l="0" r="2" t="21824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descr="page6image23256848" id="114" name="Google Shape;11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